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 2" panose="02020500000000000000" charset="0"/>
      <p:regular r:id="rId24"/>
    </p:embeddedFont>
    <p:embeddedFont>
      <p:font typeface="Garet Bold" panose="02020500000000000000" charset="0"/>
      <p:regular r:id="rId25"/>
    </p:embeddedFont>
    <p:embeddedFont>
      <p:font typeface="Cambria Math" panose="02040503050406030204" pitchFamily="18" charset="0"/>
      <p:regular r:id="rId26"/>
    </p:embeddedFont>
    <p:embeddedFont>
      <p:font typeface="Open Sans 1" panose="02020500000000000000" charset="0"/>
      <p:regular r:id="rId27"/>
    </p:embeddedFont>
    <p:embeddedFont>
      <p:font typeface="Garet" panose="02020500000000000000" charset="0"/>
      <p:regular r:id="rId28"/>
    </p:embeddedFont>
    <p:embeddedFont>
      <p:font typeface="Open Sans 2 Bold" panose="02020500000000000000" charset="0"/>
      <p:regular r:id="rId29"/>
    </p:embeddedFont>
    <p:embeddedFont>
      <p:font typeface="Noto Sans T Chinese" panose="02020500000000000000" charset="-120"/>
      <p:regular r:id="rId30"/>
    </p:embeddedFont>
    <p:embeddedFont>
      <p:font typeface="Inter" panose="020205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13405" r="-1195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4423" y="5611404"/>
            <a:ext cx="4885705" cy="1857763"/>
            <a:chOff x="0" y="0"/>
            <a:chExt cx="1286770" cy="4892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6770" cy="489287"/>
            </a:xfrm>
            <a:custGeom>
              <a:avLst/>
              <a:gdLst/>
              <a:ahLst/>
              <a:cxnLst/>
              <a:rect l="l" t="t" r="r" b="b"/>
              <a:pathLst>
                <a:path w="1286770" h="489287">
                  <a:moveTo>
                    <a:pt x="80815" y="0"/>
                  </a:moveTo>
                  <a:lnTo>
                    <a:pt x="1205955" y="0"/>
                  </a:lnTo>
                  <a:cubicBezTo>
                    <a:pt x="1227389" y="0"/>
                    <a:pt x="1247944" y="8514"/>
                    <a:pt x="1263100" y="23670"/>
                  </a:cubicBezTo>
                  <a:cubicBezTo>
                    <a:pt x="1278256" y="38826"/>
                    <a:pt x="1286770" y="59381"/>
                    <a:pt x="1286770" y="80815"/>
                  </a:cubicBezTo>
                  <a:lnTo>
                    <a:pt x="1286770" y="408472"/>
                  </a:lnTo>
                  <a:cubicBezTo>
                    <a:pt x="1286770" y="429906"/>
                    <a:pt x="1278256" y="450461"/>
                    <a:pt x="1263100" y="465617"/>
                  </a:cubicBezTo>
                  <a:cubicBezTo>
                    <a:pt x="1247944" y="480773"/>
                    <a:pt x="1227389" y="489287"/>
                    <a:pt x="1205955" y="489287"/>
                  </a:cubicBezTo>
                  <a:lnTo>
                    <a:pt x="80815" y="489287"/>
                  </a:lnTo>
                  <a:cubicBezTo>
                    <a:pt x="36182" y="489287"/>
                    <a:pt x="0" y="453105"/>
                    <a:pt x="0" y="408472"/>
                  </a:cubicBezTo>
                  <a:lnTo>
                    <a:pt x="0" y="80815"/>
                  </a:lnTo>
                  <a:cubicBezTo>
                    <a:pt x="0" y="59381"/>
                    <a:pt x="8514" y="38826"/>
                    <a:pt x="23670" y="23670"/>
                  </a:cubicBezTo>
                  <a:cubicBezTo>
                    <a:pt x="38826" y="8514"/>
                    <a:pt x="59381" y="0"/>
                    <a:pt x="80815" y="0"/>
                  </a:cubicBez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286770" cy="546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Garet"/>
                  <a:ea typeface="Garet"/>
                </a:rPr>
                <a:t>4110053037王盈穎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Garet"/>
                  <a:ea typeface="Garet"/>
                </a:rPr>
                <a:t>4109053049張康磊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30486C">
                <a:alpha val="2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24423" y="2355015"/>
            <a:ext cx="8795646" cy="30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>
                <a:solidFill>
                  <a:srgbClr val="000000"/>
                </a:solidFill>
                <a:latin typeface="Garet Bold"/>
              </a:rPr>
              <a:t>DEEPRACER</a:t>
            </a:r>
          </a:p>
          <a:p>
            <a:pPr algn="l">
              <a:lnSpc>
                <a:spcPts val="11960"/>
              </a:lnSpc>
            </a:pPr>
            <a:r>
              <a:rPr lang="en-US" sz="10400">
                <a:solidFill>
                  <a:srgbClr val="000000"/>
                </a:solidFill>
                <a:ea typeface="Garet Bold"/>
              </a:rPr>
              <a:t>期末報告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30486C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6487B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4971" y="-782737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020" y="7356528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48298" y="314730"/>
            <a:ext cx="11971092" cy="9798507"/>
          </a:xfrm>
          <a:custGeom>
            <a:avLst/>
            <a:gdLst/>
            <a:ahLst/>
            <a:cxnLst/>
            <a:rect l="l" t="t" r="r" b="b"/>
            <a:pathLst>
              <a:path w="11971092" h="9798507">
                <a:moveTo>
                  <a:pt x="0" y="0"/>
                </a:moveTo>
                <a:lnTo>
                  <a:pt x="11971093" y="0"/>
                </a:lnTo>
                <a:lnTo>
                  <a:pt x="11971093" y="9798507"/>
                </a:lnTo>
                <a:lnTo>
                  <a:pt x="0" y="9798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51618" y="3262646"/>
            <a:ext cx="3368078" cy="639658"/>
          </a:xfrm>
          <a:custGeom>
            <a:avLst/>
            <a:gdLst/>
            <a:ahLst/>
            <a:cxnLst/>
            <a:rect l="l" t="t" r="r" b="b"/>
            <a:pathLst>
              <a:path w="3368078" h="639658">
                <a:moveTo>
                  <a:pt x="0" y="0"/>
                </a:moveTo>
                <a:lnTo>
                  <a:pt x="3368078" y="0"/>
                </a:lnTo>
                <a:lnTo>
                  <a:pt x="3368078" y="639658"/>
                </a:lnTo>
                <a:lnTo>
                  <a:pt x="0" y="639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83" b="-298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213702" y="8348038"/>
            <a:ext cx="3168634" cy="1820524"/>
          </a:xfrm>
          <a:custGeom>
            <a:avLst/>
            <a:gdLst/>
            <a:ahLst/>
            <a:cxnLst/>
            <a:rect l="l" t="t" r="r" b="b"/>
            <a:pathLst>
              <a:path w="3168634" h="1820524">
                <a:moveTo>
                  <a:pt x="0" y="0"/>
                </a:moveTo>
                <a:lnTo>
                  <a:pt x="3168634" y="0"/>
                </a:lnTo>
                <a:lnTo>
                  <a:pt x="3168634" y="1820524"/>
                </a:lnTo>
                <a:lnTo>
                  <a:pt x="0" y="1820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98019" y="585063"/>
            <a:ext cx="574040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</a:rPr>
              <a:t>根據example:Time trial - prevent zig-zag下去做修改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23200" y="3401817"/>
            <a:ext cx="39116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 smtClean="0">
                <a:solidFill>
                  <a:srgbClr val="000000"/>
                </a:solidFill>
                <a:ea typeface="Inter"/>
              </a:rPr>
              <a:t>增加速度變數和定義速度懲罰標</a:t>
            </a:r>
            <a:r>
              <a:rPr lang="zh-TW" altLang="en-US" sz="1899" dirty="0" smtClean="0">
                <a:solidFill>
                  <a:srgbClr val="000000"/>
                </a:solidFill>
                <a:ea typeface="Inter"/>
              </a:rPr>
              <a:t>準</a:t>
            </a:r>
            <a:endParaRPr lang="en-US" sz="1899" dirty="0">
              <a:solidFill>
                <a:srgbClr val="000000"/>
              </a:solidFill>
              <a:ea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68219" y="5781993"/>
            <a:ext cx="603838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Inter"/>
                <a:ea typeface="Inter"/>
              </a:rPr>
              <a:t>調整車體在離道路中線分別距離的reward</a:t>
            </a:r>
            <a:r>
              <a:rPr lang="en-US" sz="1899" dirty="0" err="1" smtClean="0">
                <a:solidFill>
                  <a:srgbClr val="000000"/>
                </a:solidFill>
                <a:latin typeface="Inter"/>
                <a:ea typeface="Inter"/>
              </a:rPr>
              <a:t>以增加探索</a:t>
            </a:r>
            <a:r>
              <a:rPr lang="zh-TW" altLang="en-US" sz="1899" dirty="0" smtClean="0">
                <a:solidFill>
                  <a:srgbClr val="000000"/>
                </a:solidFill>
                <a:latin typeface="Inter"/>
                <a:ea typeface="Inter"/>
              </a:rPr>
              <a:t>性</a:t>
            </a:r>
            <a:endParaRPr lang="en-US" sz="1899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19696" y="9077642"/>
            <a:ext cx="4115104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ea typeface="Inter"/>
              </a:rPr>
              <a:t>定義條件以讓車速傾向較高速行駛</a:t>
            </a:r>
            <a:endParaRPr lang="en-US" sz="1899" dirty="0">
              <a:solidFill>
                <a:srgbClr val="000000"/>
              </a:solidFill>
              <a:ea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6487B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58250" y="6819528"/>
            <a:ext cx="8629650" cy="2782043"/>
          </a:xfrm>
          <a:custGeom>
            <a:avLst/>
            <a:gdLst/>
            <a:ahLst/>
            <a:cxnLst/>
            <a:rect l="l" t="t" r="r" b="b"/>
            <a:pathLst>
              <a:path w="8629650" h="2782043">
                <a:moveTo>
                  <a:pt x="0" y="0"/>
                </a:moveTo>
                <a:lnTo>
                  <a:pt x="8629650" y="0"/>
                </a:lnTo>
                <a:lnTo>
                  <a:pt x="8629650" y="2782044"/>
                </a:lnTo>
                <a:lnTo>
                  <a:pt x="0" y="2782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5568" y="671726"/>
            <a:ext cx="9015014" cy="5817349"/>
          </a:xfrm>
          <a:custGeom>
            <a:avLst/>
            <a:gdLst/>
            <a:ahLst/>
            <a:cxnLst/>
            <a:rect l="l" t="t" r="r" b="b"/>
            <a:pathLst>
              <a:path w="9015014" h="5817349">
                <a:moveTo>
                  <a:pt x="0" y="0"/>
                </a:moveTo>
                <a:lnTo>
                  <a:pt x="9015014" y="0"/>
                </a:lnTo>
                <a:lnTo>
                  <a:pt x="9015014" y="5817349"/>
                </a:lnTo>
                <a:lnTo>
                  <a:pt x="0" y="5817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6663" y="4054363"/>
            <a:ext cx="5876892" cy="5985358"/>
          </a:xfrm>
          <a:custGeom>
            <a:avLst/>
            <a:gdLst/>
            <a:ahLst/>
            <a:cxnLst/>
            <a:rect l="l" t="t" r="r" b="b"/>
            <a:pathLst>
              <a:path w="5876892" h="5985358">
                <a:moveTo>
                  <a:pt x="0" y="0"/>
                </a:moveTo>
                <a:lnTo>
                  <a:pt x="5876892" y="0"/>
                </a:lnTo>
                <a:lnTo>
                  <a:pt x="5876892" y="5985359"/>
                </a:lnTo>
                <a:lnTo>
                  <a:pt x="0" y="5985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6394855" cy="2732324"/>
            <a:chOff x="0" y="0"/>
            <a:chExt cx="8526473" cy="3643099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526473" cy="1562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240"/>
                </a:lnSpc>
                <a:spcBef>
                  <a:spcPct val="0"/>
                </a:spcBef>
              </a:pPr>
              <a:r>
                <a:rPr lang="en-US" sz="7700">
                  <a:solidFill>
                    <a:srgbClr val="FFFFFF"/>
                  </a:solidFill>
                  <a:latin typeface="Open Sans 2 Bold"/>
                </a:rPr>
                <a:t>EVALUATION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65684"/>
              <a:ext cx="8526473" cy="157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1"/>
                </a:lnSpc>
              </a:pPr>
              <a:r>
                <a:rPr lang="en-US" sz="2470">
                  <a:solidFill>
                    <a:srgbClr val="FFFFFF"/>
                  </a:solidFill>
                  <a:latin typeface="Open Sans 2"/>
                  <a:ea typeface="Open Sans 2"/>
                </a:rPr>
                <a:t>   脫軌次數過多，嘗試在轉彎角度大的行動再次降低速度，並將速度懲罰標準調低，以讓車體在轉彎處能更好地過彎。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1064" y="1522485"/>
            <a:ext cx="1310100" cy="0"/>
          </a:xfrm>
          <a:prstGeom prst="line">
            <a:avLst/>
          </a:prstGeom>
          <a:ln w="95250" cap="flat">
            <a:solidFill>
              <a:srgbClr val="30486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512964" y="373134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000000"/>
                </a:solidFill>
                <a:latin typeface="Garet Bold"/>
              </a:rPr>
              <a:t>SECOND TRY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709419" y="-2174505"/>
            <a:ext cx="3744615" cy="374461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30486C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80586" y="1779660"/>
            <a:ext cx="12019210" cy="7902630"/>
          </a:xfrm>
          <a:custGeom>
            <a:avLst/>
            <a:gdLst/>
            <a:ahLst/>
            <a:cxnLst/>
            <a:rect l="l" t="t" r="r" b="b"/>
            <a:pathLst>
              <a:path w="12019210" h="7902630">
                <a:moveTo>
                  <a:pt x="0" y="0"/>
                </a:moveTo>
                <a:lnTo>
                  <a:pt x="12019210" y="0"/>
                </a:lnTo>
                <a:lnTo>
                  <a:pt x="12019210" y="7902630"/>
                </a:lnTo>
                <a:lnTo>
                  <a:pt x="0" y="790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04386" y="5533808"/>
            <a:ext cx="356446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ea typeface="Inter"/>
              </a:rPr>
              <a:t>將轉向角度大的行動速度調低  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6968853" y="3905250"/>
            <a:ext cx="544467" cy="1825725"/>
          </a:xfrm>
          <a:prstGeom prst="line">
            <a:avLst/>
          </a:prstGeom>
          <a:ln w="38100" cap="flat">
            <a:solidFill>
              <a:srgbClr val="30486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V="1">
            <a:off x="6968853" y="4457700"/>
            <a:ext cx="544467" cy="1273275"/>
          </a:xfrm>
          <a:prstGeom prst="line">
            <a:avLst/>
          </a:prstGeom>
          <a:ln w="38100" cap="flat">
            <a:solidFill>
              <a:srgbClr val="30486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6968853" y="5730975"/>
            <a:ext cx="544467" cy="1393725"/>
          </a:xfrm>
          <a:prstGeom prst="line">
            <a:avLst/>
          </a:prstGeom>
          <a:ln w="38100" cap="flat">
            <a:solidFill>
              <a:srgbClr val="30486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6968853" y="5730975"/>
            <a:ext cx="544467" cy="1886920"/>
          </a:xfrm>
          <a:prstGeom prst="line">
            <a:avLst/>
          </a:prstGeom>
          <a:ln w="38100" cap="flat">
            <a:solidFill>
              <a:srgbClr val="30486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6487B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4971" y="-782737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5020" y="7356528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76926" y="623163"/>
            <a:ext cx="11208640" cy="9267632"/>
          </a:xfrm>
          <a:custGeom>
            <a:avLst/>
            <a:gdLst/>
            <a:ahLst/>
            <a:cxnLst/>
            <a:rect l="l" t="t" r="r" b="b"/>
            <a:pathLst>
              <a:path w="11208640" h="9267632">
                <a:moveTo>
                  <a:pt x="0" y="0"/>
                </a:moveTo>
                <a:lnTo>
                  <a:pt x="11208640" y="0"/>
                </a:lnTo>
                <a:lnTo>
                  <a:pt x="11208640" y="9267632"/>
                </a:lnTo>
                <a:lnTo>
                  <a:pt x="0" y="9267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41623" y="828681"/>
            <a:ext cx="601298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Inter"/>
                <a:ea typeface="Inter"/>
              </a:rPr>
              <a:t>根據example:Time</a:t>
            </a:r>
            <a:r>
              <a:rPr lang="en-US" sz="1899" dirty="0">
                <a:solidFill>
                  <a:srgbClr val="000000"/>
                </a:solidFill>
                <a:latin typeface="Inter"/>
                <a:ea typeface="Inter"/>
              </a:rPr>
              <a:t> trial - prevent zig-</a:t>
            </a:r>
            <a:r>
              <a:rPr lang="en-US" sz="1899" dirty="0" err="1">
                <a:solidFill>
                  <a:srgbClr val="000000"/>
                </a:solidFill>
                <a:latin typeface="Inter"/>
                <a:ea typeface="Inter"/>
              </a:rPr>
              <a:t>zag下去做修改</a:t>
            </a:r>
            <a:endParaRPr lang="en-US" sz="1899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0" name="AutoShape 10"/>
          <p:cNvSpPr/>
          <p:nvPr/>
        </p:nvSpPr>
        <p:spPr>
          <a:xfrm flipH="1">
            <a:off x="6846570" y="3771900"/>
            <a:ext cx="86106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7948083" y="3591243"/>
            <a:ext cx="218651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ea typeface="Inter"/>
              </a:rPr>
              <a:t>調低速度懲罰標準</a:t>
            </a:r>
            <a:endParaRPr lang="en-US" sz="1899" dirty="0">
              <a:solidFill>
                <a:srgbClr val="000000"/>
              </a:solidFill>
              <a:ea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6487B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4971" y="-782737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15200" y="4237215"/>
            <a:ext cx="4511047" cy="5480302"/>
          </a:xfrm>
          <a:custGeom>
            <a:avLst/>
            <a:gdLst/>
            <a:ahLst/>
            <a:cxnLst/>
            <a:rect l="l" t="t" r="r" b="b"/>
            <a:pathLst>
              <a:path w="4511047" h="5480302">
                <a:moveTo>
                  <a:pt x="0" y="0"/>
                </a:moveTo>
                <a:lnTo>
                  <a:pt x="4511047" y="0"/>
                </a:lnTo>
                <a:lnTo>
                  <a:pt x="4511047" y="5480302"/>
                </a:lnTo>
                <a:lnTo>
                  <a:pt x="0" y="5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81763" y="1390650"/>
            <a:ext cx="10051251" cy="4256312"/>
          </a:xfrm>
          <a:custGeom>
            <a:avLst/>
            <a:gdLst/>
            <a:ahLst/>
            <a:cxnLst/>
            <a:rect l="l" t="t" r="r" b="b"/>
            <a:pathLst>
              <a:path w="10051251" h="4256312">
                <a:moveTo>
                  <a:pt x="0" y="0"/>
                </a:moveTo>
                <a:lnTo>
                  <a:pt x="10051251" y="0"/>
                </a:lnTo>
                <a:lnTo>
                  <a:pt x="10051251" y="4256312"/>
                </a:lnTo>
                <a:lnTo>
                  <a:pt x="0" y="425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12712" y="6341278"/>
            <a:ext cx="7189353" cy="2299582"/>
          </a:xfrm>
          <a:custGeom>
            <a:avLst/>
            <a:gdLst/>
            <a:ahLst/>
            <a:cxnLst/>
            <a:rect l="l" t="t" r="r" b="b"/>
            <a:pathLst>
              <a:path w="7189353" h="2299582">
                <a:moveTo>
                  <a:pt x="0" y="0"/>
                </a:moveTo>
                <a:lnTo>
                  <a:pt x="7189353" y="0"/>
                </a:lnTo>
                <a:lnTo>
                  <a:pt x="7189353" y="2299582"/>
                </a:lnTo>
                <a:lnTo>
                  <a:pt x="0" y="2299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6394855" cy="2732324"/>
            <a:chOff x="0" y="0"/>
            <a:chExt cx="8526473" cy="3643099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526473" cy="1562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240"/>
                </a:lnSpc>
                <a:spcBef>
                  <a:spcPct val="0"/>
                </a:spcBef>
              </a:pPr>
              <a:r>
                <a:rPr lang="en-US" sz="7700">
                  <a:solidFill>
                    <a:srgbClr val="FFFFFF"/>
                  </a:solidFill>
                  <a:latin typeface="Open Sans 2 Bold"/>
                </a:rPr>
                <a:t>EVALUATION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65684"/>
              <a:ext cx="8526473" cy="157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1"/>
                </a:lnSpc>
              </a:pPr>
              <a:r>
                <a:rPr lang="en-US" sz="2470">
                  <a:solidFill>
                    <a:srgbClr val="FFFFFF"/>
                  </a:solidFill>
                  <a:latin typeface="Open Sans 2"/>
                  <a:ea typeface="Open Sans 2"/>
                </a:rPr>
                <a:t>   這次嘗試以更長的時間訓練，但看起來影響不算太大，不過參數和reward function的調整有達到不錯的效果。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12712" y="8793260"/>
            <a:ext cx="718935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ea typeface="Inter"/>
              </a:rPr>
              <a:t>脫軌次數減少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368147" cy="1543194"/>
            <a:chOff x="0" y="0"/>
            <a:chExt cx="4574327" cy="406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98994" y="7487211"/>
            <a:ext cx="3987330" cy="39873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06715" y="2707776"/>
            <a:ext cx="12354717" cy="1589496"/>
            <a:chOff x="0" y="0"/>
            <a:chExt cx="16472957" cy="21193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72957" cy="1059664"/>
            </a:xfrm>
            <a:custGeom>
              <a:avLst/>
              <a:gdLst/>
              <a:ahLst/>
              <a:cxnLst/>
              <a:rect l="l" t="t" r="r" b="b"/>
              <a:pathLst>
                <a:path w="16472957" h="1059664">
                  <a:moveTo>
                    <a:pt x="0" y="0"/>
                  </a:moveTo>
                  <a:lnTo>
                    <a:pt x="16472957" y="0"/>
                  </a:lnTo>
                  <a:lnTo>
                    <a:pt x="16472957" y="1059664"/>
                  </a:lnTo>
                  <a:lnTo>
                    <a:pt x="0" y="1059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059664"/>
              <a:ext cx="16472957" cy="1059664"/>
            </a:xfrm>
            <a:custGeom>
              <a:avLst/>
              <a:gdLst/>
              <a:ahLst/>
              <a:cxnLst/>
              <a:rect l="l" t="t" r="r" b="b"/>
              <a:pathLst>
                <a:path w="16472957" h="1059664">
                  <a:moveTo>
                    <a:pt x="0" y="0"/>
                  </a:moveTo>
                  <a:lnTo>
                    <a:pt x="16472957" y="0"/>
                  </a:lnTo>
                  <a:lnTo>
                    <a:pt x="16472957" y="1059664"/>
                  </a:lnTo>
                  <a:lnTo>
                    <a:pt x="0" y="1059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4995081" y="5777343"/>
            <a:ext cx="7377985" cy="2129146"/>
          </a:xfrm>
          <a:custGeom>
            <a:avLst/>
            <a:gdLst/>
            <a:ahLst/>
            <a:cxnLst/>
            <a:rect l="l" t="t" r="r" b="b"/>
            <a:pathLst>
              <a:path w="7377985" h="2129146">
                <a:moveTo>
                  <a:pt x="0" y="0"/>
                </a:moveTo>
                <a:lnTo>
                  <a:pt x="7377985" y="0"/>
                </a:lnTo>
                <a:lnTo>
                  <a:pt x="7377985" y="2129146"/>
                </a:lnTo>
                <a:lnTo>
                  <a:pt x="0" y="212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15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8951" y="296934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DEVELOPEMENT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02206" y="4925922"/>
            <a:ext cx="643739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ea typeface="Inter"/>
              </a:rPr>
              <a:t>後續嘗試把轉彎速度再降低一些，但反而花了更長的時間</a:t>
            </a:r>
            <a:r>
              <a:rPr lang="en-US" sz="1899" dirty="0">
                <a:solidFill>
                  <a:srgbClr val="000000"/>
                </a:solidFill>
                <a:ea typeface="Inter"/>
              </a:rPr>
              <a:t>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35807" y="8396596"/>
            <a:ext cx="224639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ea typeface="Inter"/>
              </a:rPr>
              <a:t>脫軌次數也上升了</a:t>
            </a:r>
            <a:endParaRPr lang="en-US" sz="1899" dirty="0">
              <a:solidFill>
                <a:srgbClr val="000000"/>
              </a:solidFill>
              <a:ea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27431"/>
            <a:chOff x="0" y="0"/>
            <a:chExt cx="4816593" cy="586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86648"/>
            </a:xfrm>
            <a:custGeom>
              <a:avLst/>
              <a:gdLst/>
              <a:ahLst/>
              <a:cxnLst/>
              <a:rect l="l" t="t" r="r" b="b"/>
              <a:pathLst>
                <a:path w="4816592" h="586648">
                  <a:moveTo>
                    <a:pt x="0" y="0"/>
                  </a:moveTo>
                  <a:lnTo>
                    <a:pt x="4816592" y="0"/>
                  </a:lnTo>
                  <a:lnTo>
                    <a:pt x="4816592" y="586648"/>
                  </a:lnTo>
                  <a:lnTo>
                    <a:pt x="0" y="586648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2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6913567" y="442204"/>
            <a:ext cx="0" cy="141761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958951" y="2776374"/>
            <a:ext cx="12370098" cy="6143953"/>
          </a:xfrm>
          <a:custGeom>
            <a:avLst/>
            <a:gdLst/>
            <a:ahLst/>
            <a:cxnLst/>
            <a:rect l="l" t="t" r="r" b="b"/>
            <a:pathLst>
              <a:path w="12370098" h="6143953">
                <a:moveTo>
                  <a:pt x="0" y="0"/>
                </a:moveTo>
                <a:lnTo>
                  <a:pt x="12370098" y="0"/>
                </a:lnTo>
                <a:lnTo>
                  <a:pt x="12370098" y="6143952"/>
                </a:lnTo>
                <a:lnTo>
                  <a:pt x="0" y="6143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00803" y="639053"/>
            <a:ext cx="5743232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FINAL RESULT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27431"/>
            <a:chOff x="0" y="0"/>
            <a:chExt cx="4816593" cy="586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86648"/>
            </a:xfrm>
            <a:custGeom>
              <a:avLst/>
              <a:gdLst/>
              <a:ahLst/>
              <a:cxnLst/>
              <a:rect l="l" t="t" r="r" b="b"/>
              <a:pathLst>
                <a:path w="4816592" h="586648">
                  <a:moveTo>
                    <a:pt x="0" y="0"/>
                  </a:moveTo>
                  <a:lnTo>
                    <a:pt x="4816592" y="0"/>
                  </a:lnTo>
                  <a:lnTo>
                    <a:pt x="4816592" y="586648"/>
                  </a:lnTo>
                  <a:lnTo>
                    <a:pt x="0" y="586648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2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6913567" y="442204"/>
            <a:ext cx="0" cy="141761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00803" y="639053"/>
            <a:ext cx="5743232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FINAL RESULT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98868"/>
            <a:ext cx="8224477" cy="7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7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30486C">
                <a:alpha val="2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89599" y="6421029"/>
            <a:ext cx="87665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ea typeface="Garet"/>
              </a:rPr>
              <a:t>參考網址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9599" y="7411497"/>
            <a:ext cx="926428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</a:rPr>
              <a:t>https://hackmd.io/@shaoeChen/Bywb8YLKS/https%3A%2F%2Fhackmd.io%2F%40shaoeChen%2FSyez2AmFr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3629" y="8795616"/>
            <a:ext cx="51025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</a:rPr>
              <a:t>www.reallygreatsite.com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4423" y="3135538"/>
            <a:ext cx="8795646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>
                <a:solidFill>
                  <a:srgbClr val="000000"/>
                </a:solidFill>
                <a:latin typeface="Garet Bold"/>
              </a:rPr>
              <a:t>THANK YOU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24423" y="8769812"/>
            <a:ext cx="488488" cy="488488"/>
          </a:xfrm>
          <a:custGeom>
            <a:avLst/>
            <a:gdLst/>
            <a:ahLst/>
            <a:cxnLst/>
            <a:rect l="l" t="t" r="r" b="b"/>
            <a:pathLst>
              <a:path w="488488" h="488488">
                <a:moveTo>
                  <a:pt x="0" y="0"/>
                </a:moveTo>
                <a:lnTo>
                  <a:pt x="488488" y="0"/>
                </a:lnTo>
                <a:lnTo>
                  <a:pt x="488488" y="488488"/>
                </a:lnTo>
                <a:lnTo>
                  <a:pt x="0" y="48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30486C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30486C">
                <a:alpha val="2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30486C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4511040"/>
            <a:ext cx="16230600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</a:pPr>
            <a:r>
              <a:rPr lang="en-US" sz="9600" spc="192">
                <a:solidFill>
                  <a:srgbClr val="000000"/>
                </a:solidFill>
                <a:latin typeface="Garet Bold"/>
              </a:rPr>
              <a:t>ALOGORITHM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1064" y="1522485"/>
            <a:ext cx="1310100" cy="0"/>
          </a:xfrm>
          <a:prstGeom prst="line">
            <a:avLst/>
          </a:prstGeom>
          <a:ln w="95250" cap="flat">
            <a:solidFill>
              <a:srgbClr val="30486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32799" y="1817760"/>
            <a:ext cx="4316989" cy="669452"/>
            <a:chOff x="0" y="0"/>
            <a:chExt cx="2746403" cy="425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46403" cy="463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Garet Bold"/>
                  <a:ea typeface="Garet Bold"/>
                </a:rPr>
                <a:t>policy-based method概念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2964" y="373134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000000"/>
                </a:solidFill>
                <a:latin typeface="Garet Bold"/>
              </a:rPr>
              <a:t>POLICY GRADIENT(PG)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63347" y="1817760"/>
            <a:ext cx="669452" cy="6694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09419" y="-2174505"/>
            <a:ext cx="3744615" cy="37446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30486C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3347" y="5372576"/>
            <a:ext cx="7629377" cy="1301746"/>
            <a:chOff x="0" y="0"/>
            <a:chExt cx="10172503" cy="1735662"/>
          </a:xfrm>
        </p:grpSpPr>
        <p:grpSp>
          <p:nvGrpSpPr>
            <p:cNvPr id="14" name="Group 14"/>
            <p:cNvGrpSpPr/>
            <p:nvPr/>
          </p:nvGrpSpPr>
          <p:grpSpPr>
            <a:xfrm>
              <a:off x="892603" y="0"/>
              <a:ext cx="5755985" cy="892603"/>
              <a:chOff x="0" y="0"/>
              <a:chExt cx="2746403" cy="4258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746403" cy="425895"/>
              </a:xfrm>
              <a:custGeom>
                <a:avLst/>
                <a:gdLst/>
                <a:ahLst/>
                <a:cxnLst/>
                <a:rect l="l" t="t" r="r" b="b"/>
                <a:pathLst>
                  <a:path w="2746403" h="425895">
                    <a:moveTo>
                      <a:pt x="2543203" y="0"/>
                    </a:moveTo>
                    <a:cubicBezTo>
                      <a:pt x="2655427" y="0"/>
                      <a:pt x="2746403" y="95340"/>
                      <a:pt x="2746403" y="212948"/>
                    </a:cubicBezTo>
                    <a:cubicBezTo>
                      <a:pt x="2746403" y="330556"/>
                      <a:pt x="2655427" y="425895"/>
                      <a:pt x="2543203" y="425895"/>
                    </a:cubicBezTo>
                    <a:lnTo>
                      <a:pt x="203200" y="425895"/>
                    </a:lnTo>
                    <a:cubicBezTo>
                      <a:pt x="90976" y="425895"/>
                      <a:pt x="0" y="330556"/>
                      <a:pt x="0" y="212948"/>
                    </a:cubicBezTo>
                    <a:cubicBezTo>
                      <a:pt x="0" y="953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2746403" cy="473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ea typeface="Garet Bold"/>
                  </a:rPr>
                  <a:t>目標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892603" cy="89260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486C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1201627"/>
              <a:ext cx="10172503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1"/>
                  <a:ea typeface="Open Sans 1"/>
                </a:rPr>
                <a:t>使得每回合獲得的reward最大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247638" y="3362318"/>
            <a:ext cx="4316989" cy="669452"/>
            <a:chOff x="0" y="0"/>
            <a:chExt cx="2746403" cy="4258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Garet Bold"/>
                </a:rPr>
                <a:t>概念圖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78185" y="3362318"/>
            <a:ext cx="669452" cy="66945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578185" y="4210832"/>
            <a:ext cx="6210027" cy="3250652"/>
          </a:xfrm>
          <a:custGeom>
            <a:avLst/>
            <a:gdLst/>
            <a:ahLst/>
            <a:cxnLst/>
            <a:rect l="l" t="t" r="r" b="b"/>
            <a:pathLst>
              <a:path w="6210027" h="3250652">
                <a:moveTo>
                  <a:pt x="0" y="0"/>
                </a:moveTo>
                <a:lnTo>
                  <a:pt x="6210027" y="0"/>
                </a:lnTo>
                <a:lnTo>
                  <a:pt x="6210027" y="3250652"/>
                </a:lnTo>
                <a:lnTo>
                  <a:pt x="0" y="325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432799" y="8116787"/>
            <a:ext cx="4316989" cy="669452"/>
            <a:chOff x="0" y="0"/>
            <a:chExt cx="2746403" cy="42589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 Bold"/>
                  <a:ea typeface="Garet Bold"/>
                </a:rPr>
                <a:t>加上PG調整模型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63347" y="8116787"/>
            <a:ext cx="669452" cy="66945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763347" y="9009191"/>
            <a:ext cx="7397185" cy="1065195"/>
          </a:xfrm>
          <a:custGeom>
            <a:avLst/>
            <a:gdLst/>
            <a:ahLst/>
            <a:cxnLst/>
            <a:rect l="l" t="t" r="r" b="b"/>
            <a:pathLst>
              <a:path w="7397185" h="1065195">
                <a:moveTo>
                  <a:pt x="0" y="0"/>
                </a:moveTo>
                <a:lnTo>
                  <a:pt x="7397185" y="0"/>
                </a:lnTo>
                <a:lnTo>
                  <a:pt x="7397185" y="1065195"/>
                </a:lnTo>
                <a:lnTo>
                  <a:pt x="0" y="106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37" t="-30558" r="-1582" b="-12934"/>
            </a:stretch>
          </a:blipFill>
        </p:spPr>
      </p:sp>
      <p:sp>
        <p:nvSpPr>
          <p:cNvPr id="35" name="Freeform 35"/>
          <p:cNvSpPr/>
          <p:nvPr/>
        </p:nvSpPr>
        <p:spPr>
          <a:xfrm rot="-10800000">
            <a:off x="9024916" y="2734862"/>
            <a:ext cx="924620" cy="6437226"/>
          </a:xfrm>
          <a:custGeom>
            <a:avLst/>
            <a:gdLst/>
            <a:ahLst/>
            <a:cxnLst/>
            <a:rect l="l" t="t" r="r" b="b"/>
            <a:pathLst>
              <a:path w="924620" h="6437226">
                <a:moveTo>
                  <a:pt x="0" y="0"/>
                </a:moveTo>
                <a:lnTo>
                  <a:pt x="924619" y="0"/>
                </a:lnTo>
                <a:lnTo>
                  <a:pt x="924619" y="6437226"/>
                </a:lnTo>
                <a:lnTo>
                  <a:pt x="0" y="6437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63347" y="6674322"/>
            <a:ext cx="6439456" cy="1183153"/>
          </a:xfrm>
          <a:custGeom>
            <a:avLst/>
            <a:gdLst/>
            <a:ahLst/>
            <a:cxnLst/>
            <a:rect l="l" t="t" r="r" b="b"/>
            <a:pathLst>
              <a:path w="6439456" h="1183153">
                <a:moveTo>
                  <a:pt x="0" y="0"/>
                </a:moveTo>
                <a:lnTo>
                  <a:pt x="6439456" y="0"/>
                </a:lnTo>
                <a:lnTo>
                  <a:pt x="6439456" y="1183153"/>
                </a:lnTo>
                <a:lnTo>
                  <a:pt x="0" y="1183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0581727" y="9382236"/>
            <a:ext cx="708296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</a:rPr>
              <a:t>圖源:https://jonathan-hui.medium.com/rl-policy-gradients-explained-9b13b688b146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63347" y="2668187"/>
            <a:ext cx="7629377" cy="216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 1"/>
              </a:rPr>
              <a:t>On-policy</a:t>
            </a:r>
          </a:p>
          <a:p>
            <a:pPr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 1"/>
                <a:ea typeface="Open Sans 1"/>
              </a:rPr>
              <a:t>透過神經網路計算，算出每一步action在該state時，會執行該action的機率。</a:t>
            </a:r>
          </a:p>
          <a:p>
            <a:pPr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 1"/>
                <a:ea typeface="Open Sans 1"/>
              </a:rPr>
              <a:t>離散行動:得出各項action機率</a:t>
            </a:r>
          </a:p>
          <a:p>
            <a:pPr marL="0" lvl="0" indent="0"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 1"/>
                <a:ea typeface="Open Sans 1"/>
              </a:rPr>
              <a:t>連續行動:得出平均數及標準差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7338" y="2374195"/>
            <a:ext cx="732337" cy="7323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86C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78430" y="2505414"/>
            <a:ext cx="55036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</a:rPr>
              <a:t>改寫PG方法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357338" y="4698241"/>
            <a:ext cx="732337" cy="73233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86C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57338" y="7022287"/>
            <a:ext cx="732337" cy="73233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86C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740861" y="6749958"/>
            <a:ext cx="4596322" cy="459632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78430" y="4695210"/>
            <a:ext cx="55036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Garet Bold"/>
              </a:rPr>
              <a:t>核心思想</a:t>
            </a: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30486C">
                <a:alpha val="2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0486C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19973" y="2832439"/>
            <a:ext cx="5930649" cy="351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PROXIMAL POLICY OPTIMIZATION</a:t>
            </a:r>
          </a:p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(PPO)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78430" y="3030332"/>
            <a:ext cx="9328172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ea typeface="Open Sans 1"/>
              </a:rPr>
              <a:t>改寫目標函數</a:t>
            </a:r>
          </a:p>
          <a:p>
            <a:pPr marL="0" lvl="0" indent="0"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ON POLICY -&gt; OFF POLICY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78430" y="5241310"/>
            <a:ext cx="9328172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ea typeface="Open Sans 1"/>
              </a:rPr>
              <a:t>降低所需樣本數</a:t>
            </a:r>
          </a:p>
          <a:p>
            <a:pPr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ea typeface="Open Sans 1"/>
              </a:rPr>
              <a:t>保證新策略與舊策略不會差異太大的前提下，尋找一個性能更好</a:t>
            </a:r>
          </a:p>
          <a:p>
            <a:pPr marL="0" lvl="0" indent="0"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ea typeface="Open Sans 1"/>
              </a:rPr>
              <a:t>的策略。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78430" y="7153505"/>
            <a:ext cx="55036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</a:rPr>
              <a:t>優/缺點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78430" y="7699605"/>
            <a:ext cx="9328172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  <a:ea typeface="Open Sans 1"/>
              </a:rPr>
              <a:t>優點:穩定性強，計算效率高，適用性廣泛</a:t>
            </a:r>
          </a:p>
          <a:p>
            <a:pPr marL="0" lvl="0" indent="0"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  <a:ea typeface="Open Sans 1"/>
              </a:rPr>
              <a:t>缺點:超參數敏感(lr,更新步數)，探索性不高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17332" y="1522485"/>
            <a:ext cx="0" cy="4195348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91297" y="1233087"/>
            <a:ext cx="1310100" cy="0"/>
          </a:xfrm>
          <a:prstGeom prst="line">
            <a:avLst/>
          </a:prstGeom>
          <a:ln w="95250" cap="flat">
            <a:solidFill>
              <a:srgbClr val="30486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36679" y="1570110"/>
            <a:ext cx="5734573" cy="669452"/>
            <a:chOff x="0" y="0"/>
            <a:chExt cx="7646097" cy="892603"/>
          </a:xfrm>
        </p:grpSpPr>
        <p:grpSp>
          <p:nvGrpSpPr>
            <p:cNvPr id="5" name="Group 5"/>
            <p:cNvGrpSpPr/>
            <p:nvPr/>
          </p:nvGrpSpPr>
          <p:grpSpPr>
            <a:xfrm>
              <a:off x="892603" y="0"/>
              <a:ext cx="6753494" cy="892603"/>
              <a:chOff x="0" y="0"/>
              <a:chExt cx="3222353" cy="4258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22353" cy="425895"/>
              </a:xfrm>
              <a:custGeom>
                <a:avLst/>
                <a:gdLst/>
                <a:ahLst/>
                <a:cxnLst/>
                <a:rect l="l" t="t" r="r" b="b"/>
                <a:pathLst>
                  <a:path w="3222353" h="425895">
                    <a:moveTo>
                      <a:pt x="3019153" y="0"/>
                    </a:moveTo>
                    <a:cubicBezTo>
                      <a:pt x="3131377" y="0"/>
                      <a:pt x="3222353" y="95340"/>
                      <a:pt x="3222353" y="212948"/>
                    </a:cubicBezTo>
                    <a:cubicBezTo>
                      <a:pt x="3222353" y="330556"/>
                      <a:pt x="3131377" y="425895"/>
                      <a:pt x="3019153" y="425895"/>
                    </a:cubicBezTo>
                    <a:lnTo>
                      <a:pt x="203200" y="425895"/>
                    </a:lnTo>
                    <a:cubicBezTo>
                      <a:pt x="90976" y="425895"/>
                      <a:pt x="0" y="330556"/>
                      <a:pt x="0" y="212948"/>
                    </a:cubicBezTo>
                    <a:cubicBezTo>
                      <a:pt x="0" y="953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0486C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3222353" cy="463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Garet Bold"/>
                  </a:rPr>
                  <a:t>OFF-POLICY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892603" cy="89260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9767702" y="1570110"/>
            <a:ext cx="4986441" cy="669452"/>
            <a:chOff x="0" y="0"/>
            <a:chExt cx="6648588" cy="892603"/>
          </a:xfrm>
        </p:grpSpPr>
        <p:grpSp>
          <p:nvGrpSpPr>
            <p:cNvPr id="12" name="Group 12"/>
            <p:cNvGrpSpPr/>
            <p:nvPr/>
          </p:nvGrpSpPr>
          <p:grpSpPr>
            <a:xfrm>
              <a:off x="892603" y="0"/>
              <a:ext cx="5755985" cy="892603"/>
              <a:chOff x="0" y="0"/>
              <a:chExt cx="2746403" cy="42589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46403" cy="425895"/>
              </a:xfrm>
              <a:custGeom>
                <a:avLst/>
                <a:gdLst/>
                <a:ahLst/>
                <a:cxnLst/>
                <a:rect l="l" t="t" r="r" b="b"/>
                <a:pathLst>
                  <a:path w="2746403" h="425895">
                    <a:moveTo>
                      <a:pt x="2543203" y="0"/>
                    </a:moveTo>
                    <a:cubicBezTo>
                      <a:pt x="2655427" y="0"/>
                      <a:pt x="2746403" y="95340"/>
                      <a:pt x="2746403" y="212948"/>
                    </a:cubicBezTo>
                    <a:cubicBezTo>
                      <a:pt x="2746403" y="330556"/>
                      <a:pt x="2655427" y="425895"/>
                      <a:pt x="2543203" y="425895"/>
                    </a:cubicBezTo>
                    <a:lnTo>
                      <a:pt x="203200" y="425895"/>
                    </a:lnTo>
                    <a:cubicBezTo>
                      <a:pt x="90976" y="425895"/>
                      <a:pt x="0" y="330556"/>
                      <a:pt x="0" y="212948"/>
                    </a:cubicBezTo>
                    <a:cubicBezTo>
                      <a:pt x="0" y="953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46403" cy="473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Garet Bold"/>
                  </a:rPr>
                  <a:t>Baseline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892603" cy="89260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486C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636679" y="3758298"/>
            <a:ext cx="7632940" cy="494065"/>
          </a:xfrm>
          <a:custGeom>
            <a:avLst/>
            <a:gdLst/>
            <a:ahLst/>
            <a:cxnLst/>
            <a:rect l="l" t="t" r="r" b="b"/>
            <a:pathLst>
              <a:path w="7632940" h="494065">
                <a:moveTo>
                  <a:pt x="0" y="0"/>
                </a:moveTo>
                <a:lnTo>
                  <a:pt x="7632940" y="0"/>
                </a:lnTo>
                <a:lnTo>
                  <a:pt x="7632940" y="494065"/>
                </a:lnTo>
                <a:lnTo>
                  <a:pt x="0" y="494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080480" y="4500013"/>
            <a:ext cx="5650619" cy="824685"/>
          </a:xfrm>
          <a:custGeom>
            <a:avLst/>
            <a:gdLst/>
            <a:ahLst/>
            <a:cxnLst/>
            <a:rect l="l" t="t" r="r" b="b"/>
            <a:pathLst>
              <a:path w="5650619" h="824685">
                <a:moveTo>
                  <a:pt x="0" y="0"/>
                </a:moveTo>
                <a:lnTo>
                  <a:pt x="5650619" y="0"/>
                </a:lnTo>
                <a:lnTo>
                  <a:pt x="5650619" y="824685"/>
                </a:lnTo>
                <a:lnTo>
                  <a:pt x="0" y="824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36679" y="7181953"/>
            <a:ext cx="4986441" cy="669452"/>
            <a:chOff x="0" y="0"/>
            <a:chExt cx="6648588" cy="892603"/>
          </a:xfrm>
        </p:grpSpPr>
        <p:grpSp>
          <p:nvGrpSpPr>
            <p:cNvPr id="21" name="Group 21"/>
            <p:cNvGrpSpPr/>
            <p:nvPr/>
          </p:nvGrpSpPr>
          <p:grpSpPr>
            <a:xfrm>
              <a:off x="892603" y="0"/>
              <a:ext cx="5755985" cy="892603"/>
              <a:chOff x="0" y="0"/>
              <a:chExt cx="2746403" cy="42589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746403" cy="425895"/>
              </a:xfrm>
              <a:custGeom>
                <a:avLst/>
                <a:gdLst/>
                <a:ahLst/>
                <a:cxnLst/>
                <a:rect l="l" t="t" r="r" b="b"/>
                <a:pathLst>
                  <a:path w="2746403" h="425895">
                    <a:moveTo>
                      <a:pt x="2543203" y="0"/>
                    </a:moveTo>
                    <a:cubicBezTo>
                      <a:pt x="2655427" y="0"/>
                      <a:pt x="2746403" y="95340"/>
                      <a:pt x="2746403" y="212948"/>
                    </a:cubicBezTo>
                    <a:cubicBezTo>
                      <a:pt x="2746403" y="330556"/>
                      <a:pt x="2655427" y="425895"/>
                      <a:pt x="2543203" y="425895"/>
                    </a:cubicBezTo>
                    <a:lnTo>
                      <a:pt x="203200" y="425895"/>
                    </a:lnTo>
                    <a:cubicBezTo>
                      <a:pt x="90976" y="425895"/>
                      <a:pt x="0" y="330556"/>
                      <a:pt x="0" y="212948"/>
                    </a:cubicBezTo>
                    <a:cubicBezTo>
                      <a:pt x="0" y="953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2746403" cy="473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Garet Bold"/>
                  </a:rPr>
                  <a:t>ALGORITHM</a:t>
                </a: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892603" cy="892603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486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10959261" y="4148052"/>
            <a:ext cx="4737742" cy="502339"/>
          </a:xfrm>
          <a:custGeom>
            <a:avLst/>
            <a:gdLst/>
            <a:ahLst/>
            <a:cxnLst/>
            <a:rect l="l" t="t" r="r" b="b"/>
            <a:pathLst>
              <a:path w="4737742" h="502339">
                <a:moveTo>
                  <a:pt x="0" y="0"/>
                </a:moveTo>
                <a:lnTo>
                  <a:pt x="4737742" y="0"/>
                </a:lnTo>
                <a:lnTo>
                  <a:pt x="4737742" y="502339"/>
                </a:lnTo>
                <a:lnTo>
                  <a:pt x="0" y="502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AutoShape 28"/>
          <p:cNvSpPr/>
          <p:nvPr/>
        </p:nvSpPr>
        <p:spPr>
          <a:xfrm flipV="1">
            <a:off x="678009" y="4867815"/>
            <a:ext cx="1056487" cy="0"/>
          </a:xfrm>
          <a:prstGeom prst="line">
            <a:avLst/>
          </a:prstGeom>
          <a:ln w="133350" cap="flat">
            <a:solidFill>
              <a:srgbClr val="929292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9" name="Group 29"/>
          <p:cNvGrpSpPr/>
          <p:nvPr/>
        </p:nvGrpSpPr>
        <p:grpSpPr>
          <a:xfrm>
            <a:off x="9572153" y="4332547"/>
            <a:ext cx="1101874" cy="666115"/>
            <a:chOff x="0" y="0"/>
            <a:chExt cx="1469165" cy="888153"/>
          </a:xfrm>
        </p:grpSpPr>
        <p:sp>
          <p:nvSpPr>
            <p:cNvPr id="30" name="AutoShape 30"/>
            <p:cNvSpPr/>
            <p:nvPr/>
          </p:nvSpPr>
          <p:spPr>
            <a:xfrm flipV="1">
              <a:off x="60516" y="88900"/>
              <a:ext cx="1408649" cy="0"/>
            </a:xfrm>
            <a:prstGeom prst="line">
              <a:avLst/>
            </a:prstGeom>
            <a:ln w="177800" cap="flat">
              <a:solidFill>
                <a:srgbClr val="929292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469900"/>
              <a:ext cx="1414066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Inter"/>
                </a:rPr>
                <a:t>Baseline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V="1">
            <a:off x="2615146" y="6455344"/>
            <a:ext cx="1056487" cy="0"/>
          </a:xfrm>
          <a:prstGeom prst="line">
            <a:avLst/>
          </a:prstGeom>
          <a:ln w="133350" cap="flat">
            <a:solidFill>
              <a:srgbClr val="92929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Freeform 33"/>
          <p:cNvSpPr/>
          <p:nvPr/>
        </p:nvSpPr>
        <p:spPr>
          <a:xfrm>
            <a:off x="1876153" y="5945517"/>
            <a:ext cx="7141179" cy="1024841"/>
          </a:xfrm>
          <a:custGeom>
            <a:avLst/>
            <a:gdLst/>
            <a:ahLst/>
            <a:cxnLst/>
            <a:rect l="l" t="t" r="r" b="b"/>
            <a:pathLst>
              <a:path w="7141179" h="1024841">
                <a:moveTo>
                  <a:pt x="0" y="0"/>
                </a:moveTo>
                <a:lnTo>
                  <a:pt x="7141179" y="0"/>
                </a:lnTo>
                <a:lnTo>
                  <a:pt x="7141179" y="1024841"/>
                </a:lnTo>
                <a:lnTo>
                  <a:pt x="0" y="1024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678009" y="8137155"/>
            <a:ext cx="3130553" cy="360527"/>
            <a:chOff x="0" y="0"/>
            <a:chExt cx="4174071" cy="480703"/>
          </a:xfrm>
        </p:grpSpPr>
        <p:sp>
          <p:nvSpPr>
            <p:cNvPr id="35" name="Freeform 35"/>
            <p:cNvSpPr/>
            <p:nvPr/>
          </p:nvSpPr>
          <p:spPr>
            <a:xfrm>
              <a:off x="3796376" y="0"/>
              <a:ext cx="377695" cy="480703"/>
            </a:xfrm>
            <a:custGeom>
              <a:avLst/>
              <a:gdLst/>
              <a:ahLst/>
              <a:cxnLst/>
              <a:rect l="l" t="t" r="r" b="b"/>
              <a:pathLst>
                <a:path w="377695" h="480703">
                  <a:moveTo>
                    <a:pt x="0" y="0"/>
                  </a:moveTo>
                  <a:lnTo>
                    <a:pt x="377695" y="0"/>
                  </a:lnTo>
                  <a:lnTo>
                    <a:pt x="377695" y="480703"/>
                  </a:lnTo>
                  <a:lnTo>
                    <a:pt x="0" y="480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-53332"/>
              <a:ext cx="3712788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1"/>
                  <a:ea typeface="Open Sans 1"/>
                </a:rPr>
                <a:t>1:初始化policy的參數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678009" y="6445819"/>
            <a:ext cx="1056487" cy="0"/>
          </a:xfrm>
          <a:prstGeom prst="line">
            <a:avLst/>
          </a:prstGeom>
          <a:ln w="133350" cap="flat">
            <a:solidFill>
              <a:srgbClr val="92929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Freeform 38"/>
          <p:cNvSpPr/>
          <p:nvPr/>
        </p:nvSpPr>
        <p:spPr>
          <a:xfrm>
            <a:off x="9812669" y="3126346"/>
            <a:ext cx="7269505" cy="508128"/>
          </a:xfrm>
          <a:custGeom>
            <a:avLst/>
            <a:gdLst/>
            <a:ahLst/>
            <a:cxnLst/>
            <a:rect l="l" t="t" r="r" b="b"/>
            <a:pathLst>
              <a:path w="7269505" h="508128">
                <a:moveTo>
                  <a:pt x="0" y="0"/>
                </a:moveTo>
                <a:lnTo>
                  <a:pt x="7269505" y="0"/>
                </a:lnTo>
                <a:lnTo>
                  <a:pt x="7269505" y="508127"/>
                </a:lnTo>
                <a:lnTo>
                  <a:pt x="0" y="508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2699820" y="5486623"/>
            <a:ext cx="1942727" cy="285115"/>
            <a:chOff x="0" y="0"/>
            <a:chExt cx="2590303" cy="380153"/>
          </a:xfrm>
        </p:grpSpPr>
        <p:sp>
          <p:nvSpPr>
            <p:cNvPr id="40" name="Freeform 40"/>
            <p:cNvSpPr/>
            <p:nvPr/>
          </p:nvSpPr>
          <p:spPr>
            <a:xfrm>
              <a:off x="0" y="29900"/>
              <a:ext cx="235508" cy="336159"/>
            </a:xfrm>
            <a:custGeom>
              <a:avLst/>
              <a:gdLst/>
              <a:ahLst/>
              <a:cxnLst/>
              <a:rect l="l" t="t" r="r" b="b"/>
              <a:pathLst>
                <a:path w="235508" h="336159">
                  <a:moveTo>
                    <a:pt x="0" y="0"/>
                  </a:moveTo>
                  <a:lnTo>
                    <a:pt x="235508" y="0"/>
                  </a:lnTo>
                  <a:lnTo>
                    <a:pt x="235508" y="336158"/>
                  </a:lnTo>
                  <a:lnTo>
                    <a:pt x="0" y="336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1644" b="-8463"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265519" y="-28575"/>
              <a:ext cx="2324784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ea typeface="Noto Sans T Chinese"/>
                </a:rPr>
                <a:t>要最佳化的參數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810766" y="5450118"/>
            <a:ext cx="2096963" cy="302253"/>
            <a:chOff x="0" y="0"/>
            <a:chExt cx="2795951" cy="40300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89336" cy="403003"/>
            </a:xfrm>
            <a:custGeom>
              <a:avLst/>
              <a:gdLst/>
              <a:ahLst/>
              <a:cxnLst/>
              <a:rect l="l" t="t" r="r" b="b"/>
              <a:pathLst>
                <a:path w="289336" h="403003">
                  <a:moveTo>
                    <a:pt x="0" y="0"/>
                  </a:moveTo>
                  <a:lnTo>
                    <a:pt x="289336" y="0"/>
                  </a:lnTo>
                  <a:lnTo>
                    <a:pt x="289336" y="403003"/>
                  </a:lnTo>
                  <a:lnTo>
                    <a:pt x="0" y="403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289336" y="-5725"/>
              <a:ext cx="2506615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ea typeface="Noto Sans T Chinese"/>
                </a:rPr>
                <a:t>實際與環境互動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51064" y="174624"/>
            <a:ext cx="1629168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000000"/>
                </a:solidFill>
                <a:latin typeface="Garet Bold"/>
              </a:rPr>
              <a:t>PPO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1297" y="2779128"/>
            <a:ext cx="7629377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 1"/>
                <a:ea typeface="Open Sans 1"/>
              </a:rPr>
              <a:t>當沒有辦法從 p(X) 當中做抽樣，有一個折衷的方法是從另一個 q(X) 分配抽樣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767702" y="2323834"/>
            <a:ext cx="5929302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 1"/>
                <a:ea typeface="Open Sans 1"/>
              </a:rPr>
              <a:t>KL Divergence:衡量兩個概率分佈之間的差異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91297" y="5144040"/>
            <a:ext cx="114319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</a:rPr>
              <a:t>Off-policy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51064" y="2351773"/>
            <a:ext cx="408195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Inter"/>
              </a:rPr>
              <a:t>IMPORTANCE SAMPLING(IS):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4269573" y="8080005"/>
            <a:ext cx="5853518" cy="864870"/>
            <a:chOff x="0" y="0"/>
            <a:chExt cx="7804690" cy="1153160"/>
          </a:xfrm>
        </p:grpSpPr>
        <p:sp>
          <p:nvSpPr>
            <p:cNvPr id="51" name="Freeform 51"/>
            <p:cNvSpPr/>
            <p:nvPr/>
          </p:nvSpPr>
          <p:spPr>
            <a:xfrm>
              <a:off x="1124240" y="0"/>
              <a:ext cx="493895" cy="621352"/>
            </a:xfrm>
            <a:custGeom>
              <a:avLst/>
              <a:gdLst/>
              <a:ahLst/>
              <a:cxnLst/>
              <a:rect l="l" t="t" r="r" b="b"/>
              <a:pathLst>
                <a:path w="493895" h="621352">
                  <a:moveTo>
                    <a:pt x="0" y="0"/>
                  </a:moveTo>
                  <a:lnTo>
                    <a:pt x="493895" y="0"/>
                  </a:lnTo>
                  <a:lnTo>
                    <a:pt x="493895" y="621352"/>
                  </a:lnTo>
                  <a:lnTo>
                    <a:pt x="0" y="621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0" y="34925"/>
              <a:ext cx="7804690" cy="1118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1"/>
                  <a:ea typeface="Open Sans 1"/>
                </a:rPr>
                <a:t>2:使用     與環境互動，依據獲得的狀態行動計算Advantage Function，訓練θ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0959261" y="8070480"/>
            <a:ext cx="2368871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 1"/>
                <a:ea typeface="Open Sans 1"/>
              </a:rPr>
              <a:t>3:動態更新delta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1064" y="1522485"/>
            <a:ext cx="1310100" cy="0"/>
          </a:xfrm>
          <a:prstGeom prst="line">
            <a:avLst/>
          </a:prstGeom>
          <a:ln w="95250" cap="flat">
            <a:solidFill>
              <a:srgbClr val="30486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861163" y="3755192"/>
            <a:ext cx="4986441" cy="669452"/>
            <a:chOff x="0" y="0"/>
            <a:chExt cx="6648588" cy="892603"/>
          </a:xfrm>
        </p:grpSpPr>
        <p:grpSp>
          <p:nvGrpSpPr>
            <p:cNvPr id="4" name="Group 4"/>
            <p:cNvGrpSpPr/>
            <p:nvPr/>
          </p:nvGrpSpPr>
          <p:grpSpPr>
            <a:xfrm>
              <a:off x="892603" y="0"/>
              <a:ext cx="5755985" cy="892603"/>
              <a:chOff x="0" y="0"/>
              <a:chExt cx="2746403" cy="4258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746403" cy="425895"/>
              </a:xfrm>
              <a:custGeom>
                <a:avLst/>
                <a:gdLst/>
                <a:ahLst/>
                <a:cxnLst/>
                <a:rect l="l" t="t" r="r" b="b"/>
                <a:pathLst>
                  <a:path w="2746403" h="425895">
                    <a:moveTo>
                      <a:pt x="2543203" y="0"/>
                    </a:moveTo>
                    <a:cubicBezTo>
                      <a:pt x="2655427" y="0"/>
                      <a:pt x="2746403" y="95340"/>
                      <a:pt x="2746403" y="212948"/>
                    </a:cubicBezTo>
                    <a:cubicBezTo>
                      <a:pt x="2746403" y="330556"/>
                      <a:pt x="2655427" y="425895"/>
                      <a:pt x="2543203" y="425895"/>
                    </a:cubicBezTo>
                    <a:lnTo>
                      <a:pt x="203200" y="425895"/>
                    </a:lnTo>
                    <a:cubicBezTo>
                      <a:pt x="90976" y="425895"/>
                      <a:pt x="0" y="330556"/>
                      <a:pt x="0" y="212948"/>
                    </a:cubicBezTo>
                    <a:cubicBezTo>
                      <a:pt x="0" y="953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2746403" cy="473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Garet Bold"/>
                  </a:rPr>
                  <a:t>ADVANTAGE FUNCTION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892603" cy="89260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486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7259300" y="3233944"/>
            <a:ext cx="3744615" cy="37446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30486C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817503" y="2216684"/>
            <a:ext cx="12652993" cy="1017260"/>
          </a:xfrm>
          <a:custGeom>
            <a:avLst/>
            <a:gdLst/>
            <a:ahLst/>
            <a:cxnLst/>
            <a:rect l="l" t="t" r="r" b="b"/>
            <a:pathLst>
              <a:path w="12652993" h="1017260">
                <a:moveTo>
                  <a:pt x="0" y="0"/>
                </a:moveTo>
                <a:lnTo>
                  <a:pt x="12652994" y="0"/>
                </a:lnTo>
                <a:lnTo>
                  <a:pt x="12652994" y="1017260"/>
                </a:lnTo>
                <a:lnTo>
                  <a:pt x="0" y="1017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6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12964" y="373134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000000"/>
                </a:solidFill>
                <a:latin typeface="Garet Bold"/>
              </a:rPr>
              <a:t>PPO2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5"/>
              <p:cNvSpPr txBox="1"/>
              <p:nvPr/>
            </p:nvSpPr>
            <p:spPr>
              <a:xfrm>
                <a:off x="2471519" y="4881844"/>
                <a:ext cx="8165515" cy="85534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just">
                  <a:lnSpc>
                    <a:spcPts val="3450"/>
                  </a:lnSpc>
                </a:pPr>
                <a:r>
                  <a:rPr lang="en-US" sz="2300" dirty="0" smtClean="0">
                    <a:solidFill>
                      <a:srgbClr val="000000"/>
                    </a:solidFill>
                    <a:latin typeface="Open Sans 1"/>
                    <a:ea typeface="Open Sans 1"/>
                  </a:rPr>
                  <a:t>Advantage </a:t>
                </a:r>
                <a:r>
                  <a:rPr lang="en-US" sz="2300" dirty="0" err="1">
                    <a:solidFill>
                      <a:srgbClr val="000000"/>
                    </a:solidFill>
                    <a:latin typeface="Open Sans 1"/>
                    <a:ea typeface="Open Sans 1"/>
                  </a:rPr>
                  <a:t>Function會影響取值範圍，</a:t>
                </a:r>
                <a:r>
                  <a:rPr lang="en-US" sz="2300" dirty="0" err="1" smtClean="0">
                    <a:solidFill>
                      <a:srgbClr val="000000"/>
                    </a:solidFill>
                    <a:latin typeface="Open Sans 1"/>
                    <a:ea typeface="Open Sans 1"/>
                  </a:rPr>
                  <a:t>並限制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1"/>
                          </a:rPr>
                          <m:t>P</m:t>
                        </m:r>
                      </m:e>
                      <m:sub>
                        <m:r>
                          <a:rPr lang="zh-TW" altLang="en-US" sz="23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1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300" dirty="0" smtClean="0">
                    <a:solidFill>
                      <a:srgbClr val="000000"/>
                    </a:solidFill>
                    <a:latin typeface="Open Sans 1"/>
                    <a:ea typeface="Open Sans 1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 1"/>
                          </a:rPr>
                          <m:t>P</m:t>
                        </m:r>
                      </m:e>
                      <m:sub>
                        <m:sSup>
                          <m:sSupPr>
                            <m:ctrlPr>
                              <a:rPr lang="en-US" altLang="zh-TW" sz="23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Open Sans 1"/>
                              </a:rPr>
                            </m:ctrlPr>
                          </m:sSupPr>
                          <m:e>
                            <m:r>
                              <a:rPr lang="zh-TW" altLang="en-US" sz="23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Open Sans 1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3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Open Sans 1"/>
                              </a:rPr>
                              <m:t>𝑘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300" dirty="0" smtClean="0">
                    <a:solidFill>
                      <a:srgbClr val="000000"/>
                    </a:solidFill>
                    <a:latin typeface="Open Sans 1"/>
                    <a:ea typeface="Open Sans 1"/>
                  </a:rPr>
                  <a:t>的比值</a:t>
                </a:r>
                <a:r>
                  <a:rPr lang="en-US" sz="2300" dirty="0" err="1">
                    <a:solidFill>
                      <a:srgbClr val="000000"/>
                    </a:solidFill>
                    <a:latin typeface="Open Sans 1"/>
                    <a:ea typeface="Open Sans 1"/>
                  </a:rPr>
                  <a:t>，限制策略更新的幅度</a:t>
                </a:r>
                <a:endParaRPr lang="en-US" sz="2300" dirty="0">
                  <a:solidFill>
                    <a:srgbClr val="000000"/>
                  </a:solidFill>
                  <a:latin typeface="Open Sans 1"/>
                  <a:ea typeface="Open Sans 1"/>
                </a:endParaRPr>
              </a:p>
            </p:txBody>
          </p:sp>
        </mc:Choice>
        <mc:Fallback>
          <p:sp>
            <p:nvSpPr>
              <p:cNvPr id="15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519" y="4881844"/>
                <a:ext cx="8165515" cy="855345"/>
              </a:xfrm>
              <a:prstGeom prst="rect">
                <a:avLst/>
              </a:prstGeom>
              <a:blipFill>
                <a:blip r:embed="rId3"/>
                <a:stretch>
                  <a:fillRect l="-2164" t="-4286" r="-2164" b="-2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6"/>
          <p:cNvGrpSpPr/>
          <p:nvPr/>
        </p:nvGrpSpPr>
        <p:grpSpPr>
          <a:xfrm>
            <a:off x="1861163" y="6699214"/>
            <a:ext cx="4986441" cy="669452"/>
            <a:chOff x="0" y="0"/>
            <a:chExt cx="6648588" cy="892603"/>
          </a:xfrm>
        </p:grpSpPr>
        <p:grpSp>
          <p:nvGrpSpPr>
            <p:cNvPr id="17" name="Group 17"/>
            <p:cNvGrpSpPr/>
            <p:nvPr/>
          </p:nvGrpSpPr>
          <p:grpSpPr>
            <a:xfrm>
              <a:off x="892603" y="0"/>
              <a:ext cx="5755985" cy="892603"/>
              <a:chOff x="0" y="0"/>
              <a:chExt cx="2746403" cy="42589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746403" cy="425895"/>
              </a:xfrm>
              <a:custGeom>
                <a:avLst/>
                <a:gdLst/>
                <a:ahLst/>
                <a:cxnLst/>
                <a:rect l="l" t="t" r="r" b="b"/>
                <a:pathLst>
                  <a:path w="2746403" h="425895">
                    <a:moveTo>
                      <a:pt x="2543203" y="0"/>
                    </a:moveTo>
                    <a:cubicBezTo>
                      <a:pt x="2655427" y="0"/>
                      <a:pt x="2746403" y="95340"/>
                      <a:pt x="2746403" y="212948"/>
                    </a:cubicBezTo>
                    <a:cubicBezTo>
                      <a:pt x="2746403" y="330556"/>
                      <a:pt x="2655427" y="425895"/>
                      <a:pt x="2543203" y="425895"/>
                    </a:cubicBezTo>
                    <a:lnTo>
                      <a:pt x="203200" y="425895"/>
                    </a:lnTo>
                    <a:cubicBezTo>
                      <a:pt x="90976" y="425895"/>
                      <a:pt x="0" y="330556"/>
                      <a:pt x="0" y="212948"/>
                    </a:cubicBezTo>
                    <a:cubicBezTo>
                      <a:pt x="0" y="953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746403" cy="473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Garet Bold"/>
                    <a:ea typeface="Garet Bold"/>
                  </a:rPr>
                  <a:t>和PPO相比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892603" cy="89260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486C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2471518" y="7825866"/>
            <a:ext cx="697728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50"/>
              </a:lnSpc>
              <a:spcBef>
                <a:spcPct val="0"/>
              </a:spcBef>
            </a:pPr>
            <a:r>
              <a:rPr lang="en-US" sz="2300" u="none" strike="noStrike" dirty="0" err="1">
                <a:solidFill>
                  <a:srgbClr val="000000"/>
                </a:solidFill>
                <a:latin typeface="Open Sans 1"/>
                <a:ea typeface="Open Sans 1"/>
              </a:rPr>
              <a:t>減少了對KL散度精確計算的需要，</a:t>
            </a:r>
            <a:r>
              <a:rPr lang="en-US" sz="2300" u="none" strike="noStrike" dirty="0" err="1" smtClean="0">
                <a:solidFill>
                  <a:srgbClr val="000000"/>
                </a:solidFill>
                <a:latin typeface="Open Sans 1"/>
                <a:ea typeface="Open Sans 1"/>
              </a:rPr>
              <a:t>提高了計算效</a:t>
            </a:r>
            <a:r>
              <a:rPr lang="zh-TW" altLang="en-US" sz="2300" u="none" strike="noStrike" dirty="0" smtClean="0">
                <a:solidFill>
                  <a:srgbClr val="000000"/>
                </a:solidFill>
                <a:latin typeface="Open Sans 1"/>
                <a:ea typeface="Open Sans 1"/>
              </a:rPr>
              <a:t>率</a:t>
            </a:r>
            <a:endParaRPr lang="en-US" sz="2300" u="none" strike="noStrike" dirty="0">
              <a:solidFill>
                <a:srgbClr val="000000"/>
              </a:solidFill>
              <a:latin typeface="Open Sans 1"/>
              <a:ea typeface="Open Sans 1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30486C">
                <a:alpha val="2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30486C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4511040"/>
            <a:ext cx="16230600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9600" u="none" strike="noStrike" spc="192">
                <a:solidFill>
                  <a:srgbClr val="000000"/>
                </a:solidFill>
                <a:latin typeface="Garet Bold"/>
              </a:rPr>
              <a:t>IMPLEMENT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368147" cy="1543194"/>
            <a:chOff x="0" y="0"/>
            <a:chExt cx="4574327" cy="406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12738" y="2099922"/>
            <a:ext cx="11862524" cy="6408627"/>
          </a:xfrm>
          <a:custGeom>
            <a:avLst/>
            <a:gdLst/>
            <a:ahLst/>
            <a:cxnLst/>
            <a:rect l="l" t="t" r="r" b="b"/>
            <a:pathLst>
              <a:path w="11862524" h="6408627">
                <a:moveTo>
                  <a:pt x="0" y="0"/>
                </a:moveTo>
                <a:lnTo>
                  <a:pt x="11862524" y="0"/>
                </a:lnTo>
                <a:lnTo>
                  <a:pt x="11862524" y="6408627"/>
                </a:lnTo>
                <a:lnTo>
                  <a:pt x="0" y="6408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9853" y="296934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MODEL DEMOSTRATION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16679" cy="10287000"/>
            <a:chOff x="0" y="0"/>
            <a:chExt cx="168998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9989" cy="2709333"/>
            </a:xfrm>
            <a:custGeom>
              <a:avLst/>
              <a:gdLst/>
              <a:ahLst/>
              <a:cxnLst/>
              <a:rect l="l" t="t" r="r" b="b"/>
              <a:pathLst>
                <a:path w="1689989" h="2709333">
                  <a:moveTo>
                    <a:pt x="0" y="0"/>
                  </a:moveTo>
                  <a:lnTo>
                    <a:pt x="1689989" y="0"/>
                  </a:lnTo>
                  <a:lnTo>
                    <a:pt x="16899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4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8998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16626" y="2671279"/>
            <a:ext cx="13101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559922" y="1787526"/>
            <a:ext cx="11287115" cy="7089139"/>
          </a:xfrm>
          <a:custGeom>
            <a:avLst/>
            <a:gdLst/>
            <a:ahLst/>
            <a:cxnLst/>
            <a:rect l="l" t="t" r="r" b="b"/>
            <a:pathLst>
              <a:path w="11287115" h="7089139">
                <a:moveTo>
                  <a:pt x="0" y="0"/>
                </a:moveTo>
                <a:lnTo>
                  <a:pt x="11287115" y="0"/>
                </a:lnTo>
                <a:lnTo>
                  <a:pt x="11287115" y="7089139"/>
                </a:lnTo>
                <a:lnTo>
                  <a:pt x="0" y="7089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0" b="-212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6626" y="933450"/>
            <a:ext cx="4568944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FFFFF"/>
                </a:solidFill>
                <a:latin typeface="Garet Bold"/>
              </a:rPr>
              <a:t>PARAMETERS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6626" y="3229292"/>
            <a:ext cx="5085699" cy="25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4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3404"/>
              </a:lnSpc>
              <a:spcBef>
                <a:spcPct val="0"/>
              </a:spcBef>
            </a:pPr>
            <a:r>
              <a:rPr lang="en-US" sz="2431" u="none" strike="noStrike">
                <a:solidFill>
                  <a:srgbClr val="FFFFFF"/>
                </a:solidFill>
                <a:latin typeface="Inter"/>
              </a:rPr>
              <a:t>   </a:t>
            </a:r>
            <a:r>
              <a:rPr lang="en-US" sz="2431" u="none" strike="noStrike">
                <a:solidFill>
                  <a:srgbClr val="FFFFFF"/>
                </a:solidFill>
                <a:ea typeface="Inter"/>
              </a:rPr>
              <a:t>選擇離散行動空間，並將預設的行動增加，以增加車體在選擇行動方面的靈活度。</a:t>
            </a:r>
          </a:p>
          <a:p>
            <a:pPr marL="0" lvl="0" indent="0" algn="l">
              <a:lnSpc>
                <a:spcPts val="3404"/>
              </a:lnSpc>
              <a:spcBef>
                <a:spcPct val="0"/>
              </a:spcBef>
            </a:pPr>
            <a:r>
              <a:rPr lang="en-US" sz="2431" u="none" strike="noStrike">
                <a:solidFill>
                  <a:srgbClr val="FFFFFF"/>
                </a:solidFill>
                <a:latin typeface="Inter"/>
                <a:ea typeface="Inter"/>
              </a:rPr>
              <a:t>   同時，也將轉向角度較大的行動速度調低，以便進行大幅度的轉向。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236</Words>
  <Application>Microsoft Office PowerPoint</Application>
  <PresentationFormat>自訂</PresentationFormat>
  <Paragraphs>78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9" baseType="lpstr">
      <vt:lpstr>Calibri</vt:lpstr>
      <vt:lpstr>Open Sans 2</vt:lpstr>
      <vt:lpstr>Garet Bold</vt:lpstr>
      <vt:lpstr>Cambria Math</vt:lpstr>
      <vt:lpstr>Open Sans 1</vt:lpstr>
      <vt:lpstr>Garet</vt:lpstr>
      <vt:lpstr>Arial</vt:lpstr>
      <vt:lpstr>Open Sans 2 Bold</vt:lpstr>
      <vt:lpstr>Noto Sans T Chinese</vt:lpstr>
      <vt:lpstr>Inter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Deepracer期末報告</dc:title>
  <cp:lastModifiedBy>user</cp:lastModifiedBy>
  <cp:revision>5</cp:revision>
  <dcterms:created xsi:type="dcterms:W3CDTF">2006-08-16T00:00:00Z</dcterms:created>
  <dcterms:modified xsi:type="dcterms:W3CDTF">2024-06-06T17:36:16Z</dcterms:modified>
  <dc:identifier>DAGHRxxC_i0</dc:identifier>
</cp:coreProperties>
</file>